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86" r:id="rId2"/>
    <p:sldId id="298" r:id="rId3"/>
    <p:sldId id="299" r:id="rId4"/>
    <p:sldId id="300" r:id="rId5"/>
    <p:sldId id="301" r:id="rId6"/>
    <p:sldId id="302" r:id="rId7"/>
    <p:sldId id="30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08F"/>
    <a:srgbClr val="00FF99"/>
    <a:srgbClr val="00FFFF"/>
    <a:srgbClr val="0099FF"/>
    <a:srgbClr val="557C96"/>
    <a:srgbClr val="211E54"/>
    <a:srgbClr val="F4E59C"/>
    <a:srgbClr val="DDDDDD"/>
    <a:srgbClr val="B2B2B2"/>
    <a:srgbClr val="D47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8" autoAdjust="0"/>
    <p:restoredTop sz="94660"/>
  </p:normalViewPr>
  <p:slideViewPr>
    <p:cSldViewPr>
      <p:cViewPr varScale="1">
        <p:scale>
          <a:sx n="81" d="100"/>
          <a:sy n="81" d="100"/>
        </p:scale>
        <p:origin x="145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AB78C95B-DF6F-4E0E-BC25-DB4F1E246299}" type="slidenum">
              <a:rPr lang="en-US" altLang="en-US" smtClean="0"/>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8302825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DE0D01C-4339-4791-BE17-93957ADF0738}" type="slidenum">
              <a:rPr lang="en-US" altLang="en-US" smtClean="0"/>
              <a:pPr/>
              <a:t>‹#›</a:t>
            </a:fld>
            <a:endParaRPr lang="en-US" altLang="en-US"/>
          </a:p>
        </p:txBody>
      </p:sp>
    </p:spTree>
    <p:extLst>
      <p:ext uri="{BB962C8B-B14F-4D97-AF65-F5344CB8AC3E}">
        <p14:creationId xmlns:p14="http://schemas.microsoft.com/office/powerpoint/2010/main" val="117859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A0449A0-F13B-4764-AE94-E728327477B9}" type="slidenum">
              <a:rPr lang="en-US" altLang="en-US" smtClean="0"/>
              <a:pPr/>
              <a:t>‹#›</a:t>
            </a:fld>
            <a:endParaRPr lang="en-US" altLang="en-US"/>
          </a:p>
        </p:txBody>
      </p:sp>
    </p:spTree>
    <p:extLst>
      <p:ext uri="{BB962C8B-B14F-4D97-AF65-F5344CB8AC3E}">
        <p14:creationId xmlns:p14="http://schemas.microsoft.com/office/powerpoint/2010/main" val="308122879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F84949D-156D-40AB-A848-DD53807912D5}" type="slidenum">
              <a:rPr lang="en-US" altLang="en-US" smtClean="0"/>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418" y="151341"/>
            <a:ext cx="733089" cy="7330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5767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E746A307-F453-40BD-A27A-C7B6679DF1E8}" type="slidenum">
              <a:rPr lang="en-US" altLang="en-US" smtClean="0"/>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4367515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6988A64-3CF5-4A8F-89D7-7E020E601A22}" type="slidenum">
              <a:rPr lang="en-US" altLang="en-US" smtClean="0"/>
              <a:pPr/>
              <a:t>‹#›</a:t>
            </a:fld>
            <a:endParaRPr lang="en-US" altLang="en-US"/>
          </a:p>
        </p:txBody>
      </p:sp>
    </p:spTree>
    <p:extLst>
      <p:ext uri="{BB962C8B-B14F-4D97-AF65-F5344CB8AC3E}">
        <p14:creationId xmlns:p14="http://schemas.microsoft.com/office/powerpoint/2010/main" val="387106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ED75FD33-AB75-4E77-BEBF-9658B616E754}" type="slidenum">
              <a:rPr lang="en-US" altLang="en-US" smtClean="0"/>
              <a:pPr/>
              <a:t>‹#›</a:t>
            </a:fld>
            <a:endParaRPr lang="en-US" altLang="en-US"/>
          </a:p>
        </p:txBody>
      </p:sp>
    </p:spTree>
    <p:extLst>
      <p:ext uri="{BB962C8B-B14F-4D97-AF65-F5344CB8AC3E}">
        <p14:creationId xmlns:p14="http://schemas.microsoft.com/office/powerpoint/2010/main" val="205994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640DD353-C563-488E-8B57-6EEA326D55C0}" type="slidenum">
              <a:rPr lang="en-US" altLang="en-US" smtClean="0"/>
              <a:pPr/>
              <a:t>‹#›</a:t>
            </a:fld>
            <a:endParaRPr lang="en-US" altLang="en-US"/>
          </a:p>
        </p:txBody>
      </p:sp>
    </p:spTree>
    <p:extLst>
      <p:ext uri="{BB962C8B-B14F-4D97-AF65-F5344CB8AC3E}">
        <p14:creationId xmlns:p14="http://schemas.microsoft.com/office/powerpoint/2010/main" val="18972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AA4BA42-448A-46FE-BB08-28F2DA529A4F}" type="slidenum">
              <a:rPr lang="en-US" altLang="en-US" smtClean="0"/>
              <a:pPr/>
              <a:t>‹#›</a:t>
            </a:fld>
            <a:endParaRPr lang="en-US" altLang="en-US"/>
          </a:p>
        </p:txBody>
      </p:sp>
    </p:spTree>
    <p:extLst>
      <p:ext uri="{BB962C8B-B14F-4D97-AF65-F5344CB8AC3E}">
        <p14:creationId xmlns:p14="http://schemas.microsoft.com/office/powerpoint/2010/main" val="250124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8F14169-A07B-4F6B-BE56-F0F328A066CD}"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559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A483B21-82AE-4AD1-8654-D537F4949B40}"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250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F4EC6F20-EEA3-4945-9917-3A343AE19EE8}" type="slidenum">
              <a:rPr lang="en-US" altLang="en-US" smtClean="0"/>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25941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alpha val="4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556" y="4572000"/>
            <a:ext cx="1068919" cy="10689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extBox 9"/>
          <p:cNvSpPr txBox="1"/>
          <p:nvPr/>
        </p:nvSpPr>
        <p:spPr>
          <a:xfrm>
            <a:off x="550900" y="6241946"/>
            <a:ext cx="7145300"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 – اسفند 1401</a:t>
            </a:r>
            <a:endParaRPr lang="en-US" sz="2000" b="1" dirty="0">
              <a:solidFill>
                <a:srgbClr val="C00000"/>
              </a:solidFill>
              <a:cs typeface="B Mitra" panose="00000400000000000000" pitchFamily="2" charset="-78"/>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0842" y="59240"/>
            <a:ext cx="2854706" cy="1520038"/>
          </a:xfrm>
          <a:prstGeom prst="ellipse">
            <a:avLst/>
          </a:prstGeom>
          <a:ln>
            <a:noFill/>
          </a:ln>
          <a:effectLst>
            <a:softEdge rad="112500"/>
          </a:effectLst>
        </p:spPr>
      </p:pic>
      <p:sp>
        <p:nvSpPr>
          <p:cNvPr id="29" name="Line 6"/>
          <p:cNvSpPr>
            <a:spLocks noChangeShapeType="1"/>
          </p:cNvSpPr>
          <p:nvPr/>
        </p:nvSpPr>
        <p:spPr bwMode="gray">
          <a:xfrm flipV="1">
            <a:off x="1219200" y="5482585"/>
            <a:ext cx="3718995" cy="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7"/>
          <p:cNvSpPr>
            <a:spLocks noChangeShapeType="1"/>
          </p:cNvSpPr>
          <p:nvPr/>
        </p:nvSpPr>
        <p:spPr bwMode="gray">
          <a:xfrm flipV="1">
            <a:off x="1219200" y="3962400"/>
            <a:ext cx="3718996" cy="49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30"/>
          <p:cNvSpPr/>
          <p:nvPr/>
        </p:nvSpPr>
        <p:spPr>
          <a:xfrm>
            <a:off x="1695483" y="4063150"/>
            <a:ext cx="2766427" cy="707886"/>
          </a:xfrm>
          <a:prstGeom prst="rect">
            <a:avLst/>
          </a:prstGeom>
        </p:spPr>
        <p:txBody>
          <a:bodyPr wrap="square">
            <a:spAutoFit/>
          </a:bodyPr>
          <a:lstStyle/>
          <a:p>
            <a:r>
              <a:rPr lang="fa-IR" sz="2000" dirty="0">
                <a:cs typeface="B Titr" panose="00000700000000000000" pitchFamily="2" charset="-78"/>
              </a:rPr>
              <a:t>نام و نام خانوادگی محققان</a:t>
            </a:r>
            <a:br>
              <a:rPr lang="fa-IR" sz="2000" dirty="0">
                <a:solidFill>
                  <a:srgbClr val="FF0000"/>
                </a:solidFill>
                <a:cs typeface="B Titr" panose="00000700000000000000" pitchFamily="2" charset="-78"/>
              </a:rPr>
            </a:br>
            <a:r>
              <a:rPr lang="fa-IR" sz="2000" dirty="0">
                <a:solidFill>
                  <a:srgbClr val="1D208F"/>
                </a:solidFill>
                <a:cs typeface="B Titr" panose="00000700000000000000" pitchFamily="2" charset="-78"/>
              </a:rPr>
              <a:t>وابستگی سازمانی محققان</a:t>
            </a:r>
            <a:endParaRPr lang="en-US" sz="2000" dirty="0">
              <a:solidFill>
                <a:srgbClr val="1D208F"/>
              </a:solidFill>
              <a:cs typeface="B Titr" panose="00000700000000000000" pitchFamily="2" charset="-78"/>
            </a:endParaRPr>
          </a:p>
        </p:txBody>
      </p:sp>
      <p:grpSp>
        <p:nvGrpSpPr>
          <p:cNvPr id="32" name="Group 31"/>
          <p:cNvGrpSpPr/>
          <p:nvPr/>
        </p:nvGrpSpPr>
        <p:grpSpPr>
          <a:xfrm>
            <a:off x="1158985" y="1728356"/>
            <a:ext cx="6355400" cy="911368"/>
            <a:chOff x="3352798" y="979387"/>
            <a:chExt cx="5486401" cy="1562894"/>
          </a:xfrm>
        </p:grpSpPr>
        <p:grpSp>
          <p:nvGrpSpPr>
            <p:cNvPr id="33" name="Group 32"/>
            <p:cNvGrpSpPr>
              <a:grpSpLocks noChangeAspect="1"/>
            </p:cNvGrpSpPr>
            <p:nvPr/>
          </p:nvGrpSpPr>
          <p:grpSpPr>
            <a:xfrm>
              <a:off x="3352798" y="979387"/>
              <a:ext cx="5486401" cy="1562894"/>
              <a:chOff x="2895597" y="890897"/>
              <a:chExt cx="6400802" cy="1823374"/>
            </a:xfrm>
          </p:grpSpPr>
          <p:sp>
            <p:nvSpPr>
              <p:cNvPr id="35" name="Rectangle 34"/>
              <p:cNvSpPr/>
              <p:nvPr/>
            </p:nvSpPr>
            <p:spPr>
              <a:xfrm>
                <a:off x="2895599" y="890897"/>
                <a:ext cx="6400800" cy="181819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351">
                  <a:solidFill>
                    <a:prstClr val="white"/>
                  </a:solidFill>
                  <a:latin typeface="Calibri" panose="020F0502020204030204"/>
                </a:endParaRPr>
              </a:p>
            </p:txBody>
          </p:sp>
          <p:sp>
            <p:nvSpPr>
              <p:cNvPr id="36" name="Freeform 35"/>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7" name="Freeform 36"/>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8" name="Freeform 37"/>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9" name="Freeform 38"/>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34" name="TextBox 33"/>
            <p:cNvSpPr txBox="1"/>
            <p:nvPr/>
          </p:nvSpPr>
          <p:spPr>
            <a:xfrm>
              <a:off x="3444239" y="1210046"/>
              <a:ext cx="5303520" cy="1246933"/>
            </a:xfrm>
            <a:prstGeom prst="rect">
              <a:avLst/>
            </a:prstGeom>
            <a:noFill/>
          </p:spPr>
          <p:txBody>
            <a:bodyPr wrap="square" rtlCol="0" anchor="t" anchorCtr="1">
              <a:spAutoFit/>
            </a:bodyPr>
            <a:lstStyle/>
            <a:p>
              <a:pPr algn="ctr" defTabSz="914377">
                <a:lnSpc>
                  <a:spcPct val="150000"/>
                </a:lnSpc>
              </a:pPr>
              <a:endParaRPr lang="fa-IR" sz="3000" b="1" dirty="0">
                <a:solidFill>
                  <a:schemeClr val="accent5">
                    <a:lumMod val="50000"/>
                  </a:schemeClr>
                </a:solidFill>
                <a:latin typeface="Candara" panose="020E0502030303020204" pitchFamily="34" charset="0"/>
                <a:cs typeface="B Titr" panose="00000700000000000000" pitchFamily="2" charset="-78"/>
              </a:endParaRPr>
            </a:p>
          </p:txBody>
        </p:sp>
      </p:grpSp>
      <p:sp>
        <p:nvSpPr>
          <p:cNvPr id="40" name="Rectangle 39"/>
          <p:cNvSpPr/>
          <p:nvPr/>
        </p:nvSpPr>
        <p:spPr>
          <a:xfrm>
            <a:off x="2163440" y="1684691"/>
            <a:ext cx="4313560" cy="923330"/>
          </a:xfrm>
          <a:prstGeom prst="rect">
            <a:avLst/>
          </a:prstGeom>
        </p:spPr>
        <p:txBody>
          <a:bodyPr wrap="square">
            <a:spAutoFit/>
          </a:bodyPr>
          <a:lstStyle/>
          <a:p>
            <a:pPr algn="ctr" defTabSz="914377">
              <a:lnSpc>
                <a:spcPct val="150000"/>
              </a:lnSpc>
            </a:pPr>
            <a:r>
              <a:rPr lang="fa-IR" sz="3600" b="1" dirty="0">
                <a:latin typeface="Candara" panose="020E0502030303020204" pitchFamily="34" charset="0"/>
                <a:cs typeface="B Titr" panose="00000700000000000000" pitchFamily="2" charset="-78"/>
              </a:rPr>
              <a:t>عنـوان ارائه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2</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2"/>
            <a:ext cx="7385050" cy="4531724"/>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803079" y="630515"/>
            <a:ext cx="1489510" cy="523220"/>
          </a:xfrm>
          <a:prstGeom prst="rect">
            <a:avLst/>
          </a:prstGeom>
        </p:spPr>
        <p:txBody>
          <a:bodyPr wrap="none">
            <a:spAutoFit/>
          </a:bodyPr>
          <a:lstStyle/>
          <a:p>
            <a:r>
              <a:rPr lang="fa-IR" altLang="en-US" sz="2800" b="1" dirty="0">
                <a:solidFill>
                  <a:srgbClr val="C00000"/>
                </a:solidFill>
                <a:cs typeface="B Titr" panose="00000700000000000000" pitchFamily="2" charset="-78"/>
              </a:rPr>
              <a:t>بیان مساله</a:t>
            </a:r>
            <a:endParaRPr lang="en-US" sz="2800" dirty="0">
              <a:solidFill>
                <a:srgbClr val="C00000"/>
              </a:solidFill>
            </a:endParaRPr>
          </a:p>
        </p:txBody>
      </p:sp>
      <p:grpSp>
        <p:nvGrpSpPr>
          <p:cNvPr id="12" name="Group 11"/>
          <p:cNvGrpSpPr>
            <a:grpSpLocks noChangeAspect="1"/>
          </p:cNvGrpSpPr>
          <p:nvPr/>
        </p:nvGrpSpPr>
        <p:grpSpPr>
          <a:xfrm>
            <a:off x="6666985" y="533400"/>
            <a:ext cx="1638815" cy="688836"/>
            <a:chOff x="2895597" y="890897"/>
            <a:chExt cx="6400802" cy="1823374"/>
          </a:xfrm>
        </p:grpSpPr>
        <p:sp>
          <p:nvSpPr>
            <p:cNvPr id="14" name="Freeform 13"/>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9" name="Freeform 18"/>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20" name="Freeform 19"/>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21" name="Shape 116"/>
          <p:cNvSpPr/>
          <p:nvPr/>
        </p:nvSpPr>
        <p:spPr>
          <a:xfrm>
            <a:off x="1698625" y="2123461"/>
            <a:ext cx="6286500" cy="3008590"/>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2000" b="1" kern="1200" dirty="0">
                <a:solidFill>
                  <a:prstClr val="black"/>
                </a:solidFill>
                <a:latin typeface="B Nazanin"/>
                <a:cs typeface="B Koodak" panose="00000700000000000000" pitchFamily="2" charset="-78"/>
              </a:rPr>
              <a:t>راهنمای ارائه شفاهی مقالات براي نويسندگان محترم:</a:t>
            </a:r>
          </a:p>
          <a:p>
            <a:pPr algn="justLow" defTabSz="1058299" rtl="1" fontAlgn="base">
              <a:lnSpc>
                <a:spcPct val="150000"/>
              </a:lnSpc>
              <a:spcBef>
                <a:spcPct val="0"/>
              </a:spcBef>
              <a:spcAft>
                <a:spcPct val="0"/>
              </a:spcAft>
              <a:defRPr/>
            </a:pPr>
            <a:endParaRPr lang="en-US" sz="2000"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2000" b="1" kern="1200" dirty="0">
                <a:solidFill>
                  <a:prstClr val="black"/>
                </a:solidFill>
                <a:latin typeface="B Nazanin"/>
                <a:cs typeface="B Koodak" panose="00000700000000000000" pitchFamily="2" charset="-78"/>
              </a:rPr>
              <a:t>احتراماً از محققین محترمی که مقاله آن ها در پنجمین همایش ملی انجمن مدیریت ورزشی ایران، مورد پذیرش جهت ارائه به صورت سخنرانی قرار گرفته است، دعوت می‌شود که به منظور حفظ وحدت رویه و تسهیل در ارائه مقالات به نکات ذیل توجه نمایید:</a:t>
            </a:r>
          </a:p>
        </p:txBody>
      </p:sp>
      <p:sp>
        <p:nvSpPr>
          <p:cNvPr id="16" name="TextBox 15">
            <a:extLst>
              <a:ext uri="{FF2B5EF4-FFF2-40B4-BE49-F238E27FC236}">
                <a16:creationId xmlns:a16="http://schemas.microsoft.com/office/drawing/2014/main" id="{E5FE2626-87B0-4EED-BE45-ACA1AE74B9DC}"/>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32054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3</a:t>
            </a:r>
            <a:endParaRPr lang="en-US" b="1" dirty="0">
              <a:solidFill>
                <a:srgbClr val="FF0000"/>
              </a:solidFill>
              <a:cs typeface="B Koodak" panose="00000700000000000000" pitchFamily="2" charset="-78"/>
            </a:endParaRPr>
          </a:p>
        </p:txBody>
      </p:sp>
      <p:grpSp>
        <p:nvGrpSpPr>
          <p:cNvPr id="7" name="Group 3"/>
          <p:cNvGrpSpPr>
            <a:grpSpLocks/>
          </p:cNvGrpSpPr>
          <p:nvPr/>
        </p:nvGrpSpPr>
        <p:grpSpPr bwMode="auto">
          <a:xfrm>
            <a:off x="1149350" y="1334470"/>
            <a:ext cx="7385050" cy="4531723"/>
            <a:chOff x="724" y="1042"/>
            <a:chExt cx="4652" cy="1255"/>
          </a:xfrm>
        </p:grpSpPr>
        <p:sp>
          <p:nvSpPr>
            <p:cNvPr id="8"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9"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1" name="Rectangle 10"/>
          <p:cNvSpPr/>
          <p:nvPr/>
        </p:nvSpPr>
        <p:spPr>
          <a:xfrm>
            <a:off x="6296200" y="589460"/>
            <a:ext cx="1778051" cy="523220"/>
          </a:xfrm>
          <a:prstGeom prst="rect">
            <a:avLst/>
          </a:prstGeom>
        </p:spPr>
        <p:txBody>
          <a:bodyPr wrap="none">
            <a:spAutoFit/>
          </a:bodyPr>
          <a:lstStyle/>
          <a:p>
            <a:r>
              <a:rPr lang="fa-IR" altLang="en-US" sz="2800" b="1" dirty="0">
                <a:solidFill>
                  <a:srgbClr val="C00000"/>
                </a:solidFill>
                <a:cs typeface="B Titr" panose="00000700000000000000" pitchFamily="2" charset="-78"/>
              </a:rPr>
              <a:t>روش شناسی</a:t>
            </a:r>
            <a:endParaRPr lang="en-US" sz="2800" dirty="0">
              <a:solidFill>
                <a:srgbClr val="C00000"/>
              </a:solidFill>
            </a:endParaRPr>
          </a:p>
        </p:txBody>
      </p:sp>
      <p:grpSp>
        <p:nvGrpSpPr>
          <p:cNvPr id="12" name="Group 11"/>
          <p:cNvGrpSpPr>
            <a:grpSpLocks noChangeAspect="1"/>
          </p:cNvGrpSpPr>
          <p:nvPr/>
        </p:nvGrpSpPr>
        <p:grpSpPr>
          <a:xfrm>
            <a:off x="6172200" y="533400"/>
            <a:ext cx="2057400" cy="688836"/>
            <a:chOff x="2895597" y="890897"/>
            <a:chExt cx="6400802" cy="1823374"/>
          </a:xfrm>
        </p:grpSpPr>
        <p:sp>
          <p:nvSpPr>
            <p:cNvPr id="13" name="Freeform 12"/>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9" name="Freeform 18"/>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20" name="Shape 116"/>
          <p:cNvSpPr/>
          <p:nvPr/>
        </p:nvSpPr>
        <p:spPr>
          <a:xfrm>
            <a:off x="1874838" y="1614639"/>
            <a:ext cx="6286500" cy="3971383"/>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1800" b="1" kern="1200" dirty="0">
                <a:solidFill>
                  <a:prstClr val="black"/>
                </a:solidFill>
                <a:latin typeface="B Nazanin"/>
                <a:cs typeface="B Koodak" panose="00000700000000000000" pitchFamily="2" charset="-78"/>
              </a:rPr>
              <a:t>1)حداکثر زمان ارائه مقالات 10 دقیقه  است. خواهشمند است در زمان بندی ارائه این نکته مورد توجه قرار گیرد. </a:t>
            </a:r>
            <a:r>
              <a:rPr lang="fa-IR" sz="1800" b="1" kern="1200" dirty="0">
                <a:solidFill>
                  <a:srgbClr val="FF0000"/>
                </a:solidFill>
                <a:latin typeface="B Nazanin"/>
                <a:cs typeface="B Koodak" panose="00000700000000000000" pitchFamily="2" charset="-78"/>
              </a:rPr>
              <a:t>اتمام سخنرانی در زمان مقرر مهم ترین شاخص ارزیابی سخنرانی می باشد. </a:t>
            </a:r>
          </a:p>
          <a:p>
            <a:pPr algn="justLow" defTabSz="1058299" rtl="1" fontAlgn="base">
              <a:lnSpc>
                <a:spcPct val="150000"/>
              </a:lnSpc>
              <a:spcBef>
                <a:spcPct val="0"/>
              </a:spcBef>
              <a:spcAft>
                <a:spcPct val="0"/>
              </a:spcAft>
              <a:defRPr/>
            </a:pPr>
            <a:endParaRPr lang="fa-IR" sz="1800" b="1"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1800" b="1" kern="1200" dirty="0">
                <a:solidFill>
                  <a:prstClr val="black"/>
                </a:solidFill>
                <a:latin typeface="B Nazanin"/>
                <a:cs typeface="B Koodak" panose="00000700000000000000" pitchFamily="2" charset="-78"/>
              </a:rPr>
              <a:t>2) به منظور ارائه شفاهي مقاله، نويسندگان محترم باید فایل پاورپوینت سخنرانی خود را </a:t>
            </a:r>
            <a:r>
              <a:rPr lang="fa-IR" b="1" dirty="0">
                <a:solidFill>
                  <a:prstClr val="black"/>
                </a:solidFill>
                <a:latin typeface="B Nazanin"/>
                <a:cs typeface="B Koodak" panose="00000700000000000000" pitchFamily="2" charset="-78"/>
              </a:rPr>
              <a:t>حداکثر تا روز قبل از همایش ارسال کنید</a:t>
            </a:r>
            <a:r>
              <a:rPr lang="fa-IR" sz="1800" b="1" kern="1200" dirty="0">
                <a:solidFill>
                  <a:prstClr val="black"/>
                </a:solidFill>
                <a:latin typeface="B Nazanin"/>
                <a:cs typeface="B Koodak" panose="00000700000000000000" pitchFamily="2" charset="-78"/>
              </a:rPr>
              <a:t>. در تهیه این فایل دقت فرمایید که از فونت‌ های فارسی، سایزها و رنگ‌هایی استفاده نمایید که متن ها، شکل ها و جدول ها کاملاً خوانا باشند. </a:t>
            </a:r>
          </a:p>
        </p:txBody>
      </p:sp>
      <p:sp>
        <p:nvSpPr>
          <p:cNvPr id="16" name="TextBox 15">
            <a:extLst>
              <a:ext uri="{FF2B5EF4-FFF2-40B4-BE49-F238E27FC236}">
                <a16:creationId xmlns:a16="http://schemas.microsoft.com/office/drawing/2014/main" id="{12E35A06-5189-4239-946B-05D83DD216EE}"/>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14238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4</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558966" y="581676"/>
            <a:ext cx="1117614" cy="523220"/>
          </a:xfrm>
          <a:prstGeom prst="rect">
            <a:avLst/>
          </a:prstGeom>
        </p:spPr>
        <p:txBody>
          <a:bodyPr wrap="none">
            <a:spAutoFit/>
          </a:bodyPr>
          <a:lstStyle/>
          <a:p>
            <a:r>
              <a:rPr lang="fa-IR" altLang="en-US" sz="2800" b="1" dirty="0">
                <a:solidFill>
                  <a:srgbClr val="C00000"/>
                </a:solidFill>
                <a:cs typeface="B Titr" panose="00000700000000000000" pitchFamily="2" charset="-78"/>
              </a:rPr>
              <a:t>یافته ها</a:t>
            </a:r>
            <a:endParaRPr lang="en-US" sz="2800" dirty="0">
              <a:solidFill>
                <a:srgbClr val="C00000"/>
              </a:solidFill>
            </a:endParaRPr>
          </a:p>
        </p:txBody>
      </p:sp>
      <p:grpSp>
        <p:nvGrpSpPr>
          <p:cNvPr id="11" name="Group 10"/>
          <p:cNvGrpSpPr>
            <a:grpSpLocks noChangeAspect="1"/>
          </p:cNvGrpSpPr>
          <p:nvPr/>
        </p:nvGrpSpPr>
        <p:grpSpPr>
          <a:xfrm>
            <a:off x="6096000" y="454164"/>
            <a:ext cx="20574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9" name="Shape 116"/>
          <p:cNvSpPr/>
          <p:nvPr/>
        </p:nvSpPr>
        <p:spPr>
          <a:xfrm>
            <a:off x="1641475" y="2123458"/>
            <a:ext cx="6400800" cy="3515341"/>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1600" b="1" kern="1200" dirty="0">
                <a:solidFill>
                  <a:prstClr val="black"/>
                </a:solidFill>
                <a:latin typeface="B Nazanin"/>
                <a:cs typeface="B Koodak" panose="00000700000000000000" pitchFamily="2" charset="-78"/>
              </a:rPr>
              <a:t>3) سخنرانی ها لزوماً طبق برنامه زمانبندی که به زودی در سايت اعلام خواهد شد انجام مي پذيرد و گواهی ارائه مقاله در همایش منحصراً برای مولفینی صادر می‌گردد که در زمان مشخص شده برای ارائه مقاله در همایش حضور داشته باشند. </a:t>
            </a:r>
          </a:p>
          <a:p>
            <a:pPr algn="justLow" defTabSz="1058299" rtl="1" fontAlgn="base">
              <a:lnSpc>
                <a:spcPct val="150000"/>
              </a:lnSpc>
              <a:spcBef>
                <a:spcPct val="0"/>
              </a:spcBef>
              <a:spcAft>
                <a:spcPct val="0"/>
              </a:spcAft>
              <a:defRPr/>
            </a:pPr>
            <a:endParaRPr lang="fa-IR" sz="1600" b="1" kern="1200" dirty="0">
              <a:solidFill>
                <a:prstClr val="black"/>
              </a:solidFill>
              <a:latin typeface="B Nazanin"/>
              <a:cs typeface="B Koodak" panose="00000700000000000000" pitchFamily="2" charset="-78"/>
            </a:endParaRPr>
          </a:p>
        </p:txBody>
      </p:sp>
      <p:sp>
        <p:nvSpPr>
          <p:cNvPr id="16" name="TextBox 15">
            <a:extLst>
              <a:ext uri="{FF2B5EF4-FFF2-40B4-BE49-F238E27FC236}">
                <a16:creationId xmlns:a16="http://schemas.microsoft.com/office/drawing/2014/main" id="{9D6E7022-6B92-421E-8A96-5F01CCB134E9}"/>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66551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5</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562750" y="586424"/>
            <a:ext cx="1604927" cy="523220"/>
          </a:xfrm>
          <a:prstGeom prst="rect">
            <a:avLst/>
          </a:prstGeom>
        </p:spPr>
        <p:txBody>
          <a:bodyPr wrap="none">
            <a:spAutoFit/>
          </a:bodyPr>
          <a:lstStyle/>
          <a:p>
            <a:r>
              <a:rPr lang="fa-IR" altLang="en-US" sz="2800" b="1" dirty="0">
                <a:solidFill>
                  <a:srgbClr val="C00000"/>
                </a:solidFill>
                <a:cs typeface="B Titr" panose="00000700000000000000" pitchFamily="2" charset="-78"/>
              </a:rPr>
              <a:t>نتیجه گیری</a:t>
            </a:r>
            <a:endParaRPr lang="en-US" sz="2800" dirty="0">
              <a:solidFill>
                <a:srgbClr val="C00000"/>
              </a:solidFill>
            </a:endParaRPr>
          </a:p>
        </p:txBody>
      </p:sp>
      <p:grpSp>
        <p:nvGrpSpPr>
          <p:cNvPr id="11" name="Group 10"/>
          <p:cNvGrpSpPr>
            <a:grpSpLocks noChangeAspect="1"/>
          </p:cNvGrpSpPr>
          <p:nvPr/>
        </p:nvGrpSpPr>
        <p:grpSpPr>
          <a:xfrm>
            <a:off x="6324600" y="530364"/>
            <a:ext cx="20574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9" name="Shape 116"/>
          <p:cNvSpPr/>
          <p:nvPr/>
        </p:nvSpPr>
        <p:spPr>
          <a:xfrm>
            <a:off x="1838552" y="2123458"/>
            <a:ext cx="6292527" cy="3134341"/>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spcBef>
                <a:spcPct val="0"/>
              </a:spcBef>
              <a:spcAft>
                <a:spcPct val="0"/>
              </a:spcAft>
              <a:defRPr/>
            </a:pPr>
            <a:r>
              <a:rPr lang="fa-IR" sz="2000" b="1" kern="1200" dirty="0">
                <a:solidFill>
                  <a:prstClr val="black"/>
                </a:solidFill>
                <a:latin typeface="B Nazanin"/>
                <a:cs typeface="B Koodak" panose="00000700000000000000" pitchFamily="2" charset="-78"/>
              </a:rPr>
              <a:t>4) اسلايدها به زبان فارسي و يا انگليسي نوشته شود و از نظر املايي و نگارشي به دقت تصحيح گردد.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a:p>
            <a:pPr algn="justLow" defTabSz="1058299" rtl="1" fontAlgn="base">
              <a:spcBef>
                <a:spcPct val="0"/>
              </a:spcBef>
              <a:spcAft>
                <a:spcPct val="0"/>
              </a:spcAft>
              <a:defRPr/>
            </a:pPr>
            <a:r>
              <a:rPr lang="fa-IR" sz="2000" b="1" kern="1200" dirty="0">
                <a:solidFill>
                  <a:srgbClr val="FF0000"/>
                </a:solidFill>
                <a:latin typeface="B Nazanin"/>
                <a:cs typeface="B Koodak" panose="00000700000000000000" pitchFamily="2" charset="-78"/>
              </a:rPr>
              <a:t>5) ترجیحا اسلاید جدیدی به فرمت اضافه نشود.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a:p>
            <a:pPr algn="justLow" defTabSz="1058299" rtl="1" fontAlgn="base">
              <a:spcBef>
                <a:spcPct val="0"/>
              </a:spcBef>
              <a:spcAft>
                <a:spcPct val="0"/>
              </a:spcAft>
              <a:defRPr/>
            </a:pPr>
            <a:r>
              <a:rPr lang="fa-IR" sz="2000" b="1" kern="1200" dirty="0">
                <a:solidFill>
                  <a:prstClr val="black"/>
                </a:solidFill>
                <a:latin typeface="B Nazanin"/>
                <a:cs typeface="B Koodak" panose="00000700000000000000" pitchFamily="2" charset="-78"/>
              </a:rPr>
              <a:t>6) از اسلاید های خلاصه و کلیدواژه ای استفاده کنید و متون زیاد در اسلاید ها استفاده ننمایید.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p:txBody>
      </p:sp>
      <p:sp>
        <p:nvSpPr>
          <p:cNvPr id="16" name="TextBox 15">
            <a:extLst>
              <a:ext uri="{FF2B5EF4-FFF2-40B4-BE49-F238E27FC236}">
                <a16:creationId xmlns:a16="http://schemas.microsoft.com/office/drawing/2014/main" id="{062E43C2-D82D-4C0B-95F2-BD7C8B33BBDD}"/>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308988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6</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038833" y="586424"/>
            <a:ext cx="2266967" cy="523220"/>
          </a:xfrm>
          <a:prstGeom prst="rect">
            <a:avLst/>
          </a:prstGeom>
        </p:spPr>
        <p:txBody>
          <a:bodyPr wrap="none">
            <a:spAutoFit/>
          </a:bodyPr>
          <a:lstStyle/>
          <a:p>
            <a:r>
              <a:rPr lang="fa-IR" altLang="en-US" sz="2800" b="1" dirty="0">
                <a:solidFill>
                  <a:srgbClr val="C00000"/>
                </a:solidFill>
                <a:cs typeface="B Titr" panose="00000700000000000000" pitchFamily="2" charset="-78"/>
              </a:rPr>
              <a:t>کاربرد در جامعه</a:t>
            </a:r>
            <a:endParaRPr lang="en-US" sz="2800" dirty="0">
              <a:solidFill>
                <a:srgbClr val="C00000"/>
              </a:solidFill>
            </a:endParaRPr>
          </a:p>
        </p:txBody>
      </p:sp>
      <p:grpSp>
        <p:nvGrpSpPr>
          <p:cNvPr id="11" name="Group 10"/>
          <p:cNvGrpSpPr>
            <a:grpSpLocks noChangeAspect="1"/>
          </p:cNvGrpSpPr>
          <p:nvPr/>
        </p:nvGrpSpPr>
        <p:grpSpPr>
          <a:xfrm>
            <a:off x="5943600" y="530364"/>
            <a:ext cx="23622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6" name="TextBox 15">
            <a:extLst>
              <a:ext uri="{FF2B5EF4-FFF2-40B4-BE49-F238E27FC236}">
                <a16:creationId xmlns:a16="http://schemas.microsoft.com/office/drawing/2014/main" id="{49065888-C9A8-404D-91B6-B8C9C6FAC6B2}"/>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68860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7</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708999" y="613178"/>
            <a:ext cx="1446230" cy="523220"/>
          </a:xfrm>
          <a:prstGeom prst="rect">
            <a:avLst/>
          </a:prstGeom>
        </p:spPr>
        <p:txBody>
          <a:bodyPr wrap="none">
            <a:spAutoFit/>
          </a:bodyPr>
          <a:lstStyle/>
          <a:p>
            <a:r>
              <a:rPr lang="fa-IR" altLang="en-US" sz="2800" b="1" dirty="0">
                <a:solidFill>
                  <a:srgbClr val="C00000"/>
                </a:solidFill>
                <a:cs typeface="B Titr" panose="00000700000000000000" pitchFamily="2" charset="-78"/>
              </a:rPr>
              <a:t>پیشنهادات</a:t>
            </a:r>
            <a:endParaRPr lang="en-US" sz="2800" dirty="0">
              <a:solidFill>
                <a:srgbClr val="C00000"/>
              </a:solidFill>
            </a:endParaRPr>
          </a:p>
        </p:txBody>
      </p:sp>
      <p:grpSp>
        <p:nvGrpSpPr>
          <p:cNvPr id="11" name="Group 10"/>
          <p:cNvGrpSpPr>
            <a:grpSpLocks noChangeAspect="1"/>
          </p:cNvGrpSpPr>
          <p:nvPr/>
        </p:nvGrpSpPr>
        <p:grpSpPr>
          <a:xfrm>
            <a:off x="6477000" y="530369"/>
            <a:ext cx="1828800" cy="688831"/>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6" name="TextBox 15">
            <a:extLst>
              <a:ext uri="{FF2B5EF4-FFF2-40B4-BE49-F238E27FC236}">
                <a16:creationId xmlns:a16="http://schemas.microsoft.com/office/drawing/2014/main" id="{77DE8BF7-3126-4AC9-88C8-61B0E08142EC}"/>
              </a:ext>
            </a:extLst>
          </p:cNvPr>
          <p:cNvSpPr txBox="1"/>
          <p:nvPr/>
        </p:nvSpPr>
        <p:spPr>
          <a:xfrm>
            <a:off x="1647005" y="6195654"/>
            <a:ext cx="5557346" cy="400110"/>
          </a:xfrm>
          <a:prstGeom prst="rect">
            <a:avLst/>
          </a:prstGeom>
          <a:noFill/>
        </p:spPr>
        <p:txBody>
          <a:bodyPr wrap="square" rtlCol="0">
            <a:spAutoFit/>
          </a:bodyPr>
          <a:lstStyle/>
          <a:p>
            <a:r>
              <a:rPr lang="fa-IR" sz="2000" b="1" dirty="0">
                <a:solidFill>
                  <a:srgbClr val="C00000"/>
                </a:solidFill>
                <a:cs typeface="B Mitra" panose="00000400000000000000" pitchFamily="2" charset="-78"/>
              </a:rPr>
              <a:t>دومین همایش بین المللی انجمن علمی مدیریت ورزشی ایران</a:t>
            </a:r>
            <a:endParaRPr lang="en-US" sz="20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384864055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103</TotalTime>
  <Words>337</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 Nazanin</vt:lpstr>
      <vt:lpstr>Calibri</vt:lpstr>
      <vt:lpstr>Candara</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User</dc:creator>
  <cp:lastModifiedBy>da</cp:lastModifiedBy>
  <cp:revision>27</cp:revision>
  <dcterms:created xsi:type="dcterms:W3CDTF">2020-02-12T10:58:42Z</dcterms:created>
  <dcterms:modified xsi:type="dcterms:W3CDTF">2023-02-28T19:52:09Z</dcterms:modified>
  <cp:contentStatus/>
</cp:coreProperties>
</file>